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3" r:id="rId1"/>
  </p:sldMasterIdLst>
  <p:notesMasterIdLst>
    <p:notesMasterId r:id="rId12"/>
  </p:notesMasterIdLst>
  <p:sldIdLst>
    <p:sldId id="256" r:id="rId2"/>
    <p:sldId id="263" r:id="rId3"/>
    <p:sldId id="265" r:id="rId4"/>
    <p:sldId id="257" r:id="rId5"/>
    <p:sldId id="258" r:id="rId6"/>
    <p:sldId id="264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4D97122-DDAD-CE48-8F2A-901AD9E170F5}">
          <p14:sldIdLst>
            <p14:sldId id="256"/>
            <p14:sldId id="263"/>
            <p14:sldId id="265"/>
          </p14:sldIdLst>
        </p14:section>
        <p14:section name="Results" id="{1D579432-9EAE-6A44-95F0-A8A88DD3E085}">
          <p14:sldIdLst>
            <p14:sldId id="257"/>
            <p14:sldId id="258"/>
            <p14:sldId id="264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79"/>
    <p:restoredTop sz="96292"/>
  </p:normalViewPr>
  <p:slideViewPr>
    <p:cSldViewPr snapToGrid="0" snapToObjects="1">
      <p:cViewPr varScale="1">
        <p:scale>
          <a:sx n="151" d="100"/>
          <a:sy n="151" d="100"/>
        </p:scale>
        <p:origin x="3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FDA40D-07DB-48CC-8FF5-E8398FC20051}" type="doc">
      <dgm:prSet loTypeId="urn:microsoft.com/office/officeart/2008/layout/LinedList" loCatId="list" qsTypeId="urn:microsoft.com/office/officeart/2005/8/quickstyle/simple4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136ABC17-9240-4CC6-B043-9DD9E05FA3A3}">
      <dgm:prSet/>
      <dgm:spPr/>
      <dgm:t>
        <a:bodyPr/>
        <a:lstStyle/>
        <a:p>
          <a:r>
            <a:rPr lang="en-US" b="1" dirty="0">
              <a:latin typeface="+mj-lt"/>
            </a:rPr>
            <a:t>Client</a:t>
          </a:r>
          <a:r>
            <a:rPr lang="en-US" dirty="0">
              <a:latin typeface="+mj-lt"/>
            </a:rPr>
            <a:t>: OUTFROUNT Media, the company that handles transit advertising opportunities of NYC subway. </a:t>
          </a:r>
        </a:p>
      </dgm:t>
    </dgm:pt>
    <dgm:pt modelId="{6BBEBDE0-EF40-40E1-B72A-ECC58B6927B1}" type="parTrans" cxnId="{C7D91B09-F555-4EE9-ADAD-17B17BAD15C3}">
      <dgm:prSet/>
      <dgm:spPr/>
      <dgm:t>
        <a:bodyPr/>
        <a:lstStyle/>
        <a:p>
          <a:endParaRPr lang="en-US"/>
        </a:p>
      </dgm:t>
    </dgm:pt>
    <dgm:pt modelId="{693E7D5E-FCEF-4FC4-BEF0-0844E516D35F}" type="sibTrans" cxnId="{C7D91B09-F555-4EE9-ADAD-17B17BAD15C3}">
      <dgm:prSet/>
      <dgm:spPr/>
      <dgm:t>
        <a:bodyPr/>
        <a:lstStyle/>
        <a:p>
          <a:endParaRPr lang="en-US"/>
        </a:p>
      </dgm:t>
    </dgm:pt>
    <dgm:pt modelId="{41A02A46-7977-4DF4-A2C1-617C9BA466CA}">
      <dgm:prSet/>
      <dgm:spPr/>
      <dgm:t>
        <a:bodyPr/>
        <a:lstStyle/>
        <a:p>
          <a:r>
            <a:rPr lang="en-US" b="1" dirty="0">
              <a:latin typeface="+mj-lt"/>
            </a:rPr>
            <a:t>Objective</a:t>
          </a:r>
          <a:r>
            <a:rPr lang="en-US" b="0" dirty="0">
              <a:latin typeface="+mj-lt"/>
            </a:rPr>
            <a:t>: Find the optimal price positioning of advertising in NYC subway according to ridership analysis.</a:t>
          </a:r>
        </a:p>
      </dgm:t>
    </dgm:pt>
    <dgm:pt modelId="{C84D8BE1-E474-48B1-899F-81EA27E469AC}" type="parTrans" cxnId="{76A5A9CB-4BB7-45E8-BF6F-99D5B47B3C6E}">
      <dgm:prSet/>
      <dgm:spPr/>
      <dgm:t>
        <a:bodyPr/>
        <a:lstStyle/>
        <a:p>
          <a:endParaRPr lang="en-US"/>
        </a:p>
      </dgm:t>
    </dgm:pt>
    <dgm:pt modelId="{30189891-6287-48F1-8C10-483F9E99A77E}" type="sibTrans" cxnId="{76A5A9CB-4BB7-45E8-BF6F-99D5B47B3C6E}">
      <dgm:prSet/>
      <dgm:spPr/>
      <dgm:t>
        <a:bodyPr/>
        <a:lstStyle/>
        <a:p>
          <a:endParaRPr lang="en-US"/>
        </a:p>
      </dgm:t>
    </dgm:pt>
    <dgm:pt modelId="{6E7D865E-BE39-6948-A5E8-DEC2A7BC579B}" type="pres">
      <dgm:prSet presAssocID="{8FFDA40D-07DB-48CC-8FF5-E8398FC20051}" presName="vert0" presStyleCnt="0">
        <dgm:presLayoutVars>
          <dgm:dir/>
          <dgm:animOne val="branch"/>
          <dgm:animLvl val="lvl"/>
        </dgm:presLayoutVars>
      </dgm:prSet>
      <dgm:spPr/>
    </dgm:pt>
    <dgm:pt modelId="{0EFD7371-D6F6-9B45-BEFC-8A47066F6785}" type="pres">
      <dgm:prSet presAssocID="{136ABC17-9240-4CC6-B043-9DD9E05FA3A3}" presName="thickLine" presStyleLbl="alignNode1" presStyleIdx="0" presStyleCnt="2"/>
      <dgm:spPr/>
    </dgm:pt>
    <dgm:pt modelId="{D79B56CF-CB88-B747-A39C-F38D9E85F00F}" type="pres">
      <dgm:prSet presAssocID="{136ABC17-9240-4CC6-B043-9DD9E05FA3A3}" presName="horz1" presStyleCnt="0"/>
      <dgm:spPr/>
    </dgm:pt>
    <dgm:pt modelId="{88BEAFE8-A1B7-DF45-AE8D-7C00E3866463}" type="pres">
      <dgm:prSet presAssocID="{136ABC17-9240-4CC6-B043-9DD9E05FA3A3}" presName="tx1" presStyleLbl="revTx" presStyleIdx="0" presStyleCnt="2"/>
      <dgm:spPr/>
    </dgm:pt>
    <dgm:pt modelId="{EC355FA8-B504-BA4F-9DD5-DB51ACDDBB30}" type="pres">
      <dgm:prSet presAssocID="{136ABC17-9240-4CC6-B043-9DD9E05FA3A3}" presName="vert1" presStyleCnt="0"/>
      <dgm:spPr/>
    </dgm:pt>
    <dgm:pt modelId="{8610137A-A3AB-484A-A160-671D17C820F1}" type="pres">
      <dgm:prSet presAssocID="{41A02A46-7977-4DF4-A2C1-617C9BA466CA}" presName="thickLine" presStyleLbl="alignNode1" presStyleIdx="1" presStyleCnt="2"/>
      <dgm:spPr/>
    </dgm:pt>
    <dgm:pt modelId="{E21FF35A-2B5C-874F-B22B-A37FEC92B048}" type="pres">
      <dgm:prSet presAssocID="{41A02A46-7977-4DF4-A2C1-617C9BA466CA}" presName="horz1" presStyleCnt="0"/>
      <dgm:spPr/>
    </dgm:pt>
    <dgm:pt modelId="{1317D83C-50ED-8543-9962-2FE24C043C43}" type="pres">
      <dgm:prSet presAssocID="{41A02A46-7977-4DF4-A2C1-617C9BA466CA}" presName="tx1" presStyleLbl="revTx" presStyleIdx="1" presStyleCnt="2"/>
      <dgm:spPr/>
    </dgm:pt>
    <dgm:pt modelId="{0A503CB6-CAA6-1045-9E4B-946C6444EDE4}" type="pres">
      <dgm:prSet presAssocID="{41A02A46-7977-4DF4-A2C1-617C9BA466CA}" presName="vert1" presStyleCnt="0"/>
      <dgm:spPr/>
    </dgm:pt>
  </dgm:ptLst>
  <dgm:cxnLst>
    <dgm:cxn modelId="{C7D91B09-F555-4EE9-ADAD-17B17BAD15C3}" srcId="{8FFDA40D-07DB-48CC-8FF5-E8398FC20051}" destId="{136ABC17-9240-4CC6-B043-9DD9E05FA3A3}" srcOrd="0" destOrd="0" parTransId="{6BBEBDE0-EF40-40E1-B72A-ECC58B6927B1}" sibTransId="{693E7D5E-FCEF-4FC4-BEF0-0844E516D35F}"/>
    <dgm:cxn modelId="{BE5F35AE-6361-914B-BD37-F464DB858AA5}" type="presOf" srcId="{8FFDA40D-07DB-48CC-8FF5-E8398FC20051}" destId="{6E7D865E-BE39-6948-A5E8-DEC2A7BC579B}" srcOrd="0" destOrd="0" presId="urn:microsoft.com/office/officeart/2008/layout/LinedList"/>
    <dgm:cxn modelId="{3B302EBB-2994-4C45-9A05-F35033B9B40D}" type="presOf" srcId="{136ABC17-9240-4CC6-B043-9DD9E05FA3A3}" destId="{88BEAFE8-A1B7-DF45-AE8D-7C00E3866463}" srcOrd="0" destOrd="0" presId="urn:microsoft.com/office/officeart/2008/layout/LinedList"/>
    <dgm:cxn modelId="{59FA92BC-0222-D944-A786-F357AA7657D2}" type="presOf" srcId="{41A02A46-7977-4DF4-A2C1-617C9BA466CA}" destId="{1317D83C-50ED-8543-9962-2FE24C043C43}" srcOrd="0" destOrd="0" presId="urn:microsoft.com/office/officeart/2008/layout/LinedList"/>
    <dgm:cxn modelId="{76A5A9CB-4BB7-45E8-BF6F-99D5B47B3C6E}" srcId="{8FFDA40D-07DB-48CC-8FF5-E8398FC20051}" destId="{41A02A46-7977-4DF4-A2C1-617C9BA466CA}" srcOrd="1" destOrd="0" parTransId="{C84D8BE1-E474-48B1-899F-81EA27E469AC}" sibTransId="{30189891-6287-48F1-8C10-483F9E99A77E}"/>
    <dgm:cxn modelId="{FF97CFA1-CCCD-1F4A-85C1-97F5F58EF9B3}" type="presParOf" srcId="{6E7D865E-BE39-6948-A5E8-DEC2A7BC579B}" destId="{0EFD7371-D6F6-9B45-BEFC-8A47066F6785}" srcOrd="0" destOrd="0" presId="urn:microsoft.com/office/officeart/2008/layout/LinedList"/>
    <dgm:cxn modelId="{2E2B8E0F-0E59-0B4F-84F4-F9CAF0E38983}" type="presParOf" srcId="{6E7D865E-BE39-6948-A5E8-DEC2A7BC579B}" destId="{D79B56CF-CB88-B747-A39C-F38D9E85F00F}" srcOrd="1" destOrd="0" presId="urn:microsoft.com/office/officeart/2008/layout/LinedList"/>
    <dgm:cxn modelId="{73E07138-9A7E-374F-BDD9-E289CC5428F5}" type="presParOf" srcId="{D79B56CF-CB88-B747-A39C-F38D9E85F00F}" destId="{88BEAFE8-A1B7-DF45-AE8D-7C00E3866463}" srcOrd="0" destOrd="0" presId="urn:microsoft.com/office/officeart/2008/layout/LinedList"/>
    <dgm:cxn modelId="{9440747A-2363-6E41-8339-1F96FE3B68E1}" type="presParOf" srcId="{D79B56CF-CB88-B747-A39C-F38D9E85F00F}" destId="{EC355FA8-B504-BA4F-9DD5-DB51ACDDBB30}" srcOrd="1" destOrd="0" presId="urn:microsoft.com/office/officeart/2008/layout/LinedList"/>
    <dgm:cxn modelId="{504AAE72-B180-214E-B83B-B9C45C794CF8}" type="presParOf" srcId="{6E7D865E-BE39-6948-A5E8-DEC2A7BC579B}" destId="{8610137A-A3AB-484A-A160-671D17C820F1}" srcOrd="2" destOrd="0" presId="urn:microsoft.com/office/officeart/2008/layout/LinedList"/>
    <dgm:cxn modelId="{9D1456E7-AECE-2E44-96E7-D997F0B4A65F}" type="presParOf" srcId="{6E7D865E-BE39-6948-A5E8-DEC2A7BC579B}" destId="{E21FF35A-2B5C-874F-B22B-A37FEC92B048}" srcOrd="3" destOrd="0" presId="urn:microsoft.com/office/officeart/2008/layout/LinedList"/>
    <dgm:cxn modelId="{4BC1BAFB-B57D-C94E-B800-2200C7D946C9}" type="presParOf" srcId="{E21FF35A-2B5C-874F-B22B-A37FEC92B048}" destId="{1317D83C-50ED-8543-9962-2FE24C043C43}" srcOrd="0" destOrd="0" presId="urn:microsoft.com/office/officeart/2008/layout/LinedList"/>
    <dgm:cxn modelId="{8ACE5929-1F0E-1340-8B7D-A0E1ADF8572E}" type="presParOf" srcId="{E21FF35A-2B5C-874F-B22B-A37FEC92B048}" destId="{0A503CB6-CAA6-1045-9E4B-946C6444EDE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D14ED8-1A93-4AD6-9F06-AD1222E497B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EB7319BB-37DC-497D-9ADE-E99FDF5EB48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1" dirty="0">
              <a:latin typeface="+mn-lt"/>
            </a:rPr>
            <a:t>Data Used:</a:t>
          </a:r>
        </a:p>
        <a:p>
          <a:pPr>
            <a:lnSpc>
              <a:spcPct val="100000"/>
            </a:lnSpc>
          </a:pPr>
          <a:r>
            <a:rPr lang="en-US" sz="2000" b="1" dirty="0">
              <a:latin typeface="+mn-lt"/>
            </a:rPr>
            <a:t>MTA turnstile data focused on 2022</a:t>
          </a:r>
          <a:r>
            <a:rPr lang="zh-CN" sz="2000" b="1" dirty="0">
              <a:latin typeface="+mn-lt"/>
            </a:rPr>
            <a:t> </a:t>
          </a:r>
          <a:r>
            <a:rPr lang="en-US" sz="2000" b="1" dirty="0">
              <a:latin typeface="+mn-lt"/>
            </a:rPr>
            <a:t>Q1 (Jan, Feb, Mar). </a:t>
          </a:r>
        </a:p>
        <a:p>
          <a:pPr>
            <a:lnSpc>
              <a:spcPct val="100000"/>
            </a:lnSpc>
          </a:pPr>
          <a:r>
            <a:rPr lang="en-US" sz="2000" b="1" dirty="0">
              <a:latin typeface="+mn-lt"/>
            </a:rPr>
            <a:t>2019 Q1 and 2022 Q1 data for comparison.</a:t>
          </a:r>
        </a:p>
      </dgm:t>
    </dgm:pt>
    <dgm:pt modelId="{AB237B8D-DF3F-4554-AAC2-80F2366E4AD8}" type="parTrans" cxnId="{9339318A-6D30-4D50-8195-3A9B52F45AE8}">
      <dgm:prSet/>
      <dgm:spPr/>
      <dgm:t>
        <a:bodyPr/>
        <a:lstStyle/>
        <a:p>
          <a:endParaRPr lang="en-US"/>
        </a:p>
      </dgm:t>
    </dgm:pt>
    <dgm:pt modelId="{81C14D26-0F03-4199-B1B9-DA5DBA171FB5}" type="sibTrans" cxnId="{9339318A-6D30-4D50-8195-3A9B52F45AE8}">
      <dgm:prSet/>
      <dgm:spPr/>
      <dgm:t>
        <a:bodyPr/>
        <a:lstStyle/>
        <a:p>
          <a:endParaRPr lang="en-US"/>
        </a:p>
      </dgm:t>
    </dgm:pt>
    <dgm:pt modelId="{A58AC91B-993B-4B49-8415-C4640817A4A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1" dirty="0"/>
            <a:t>Method: </a:t>
          </a:r>
        </a:p>
        <a:p>
          <a:pPr>
            <a:lnSpc>
              <a:spcPct val="100000"/>
            </a:lnSpc>
          </a:pPr>
          <a:r>
            <a:rPr lang="en-US" sz="2000" b="1" dirty="0"/>
            <a:t>Two focuses: Location &amp; Time.</a:t>
          </a:r>
        </a:p>
        <a:p>
          <a:pPr>
            <a:lnSpc>
              <a:spcPct val="100000"/>
            </a:lnSpc>
          </a:pPr>
          <a:r>
            <a:rPr lang="en-US" sz="2000" b="1" dirty="0"/>
            <a:t>Rank traffic volume by stations and time periods</a:t>
          </a:r>
          <a:r>
            <a:rPr lang="en-US" sz="2000" dirty="0"/>
            <a:t>.</a:t>
          </a:r>
        </a:p>
      </dgm:t>
    </dgm:pt>
    <dgm:pt modelId="{52397681-5B1F-48AE-B5F7-A6DC75FE4E8E}" type="parTrans" cxnId="{E4885580-6CAB-4B5D-90EA-A19EA0D189E0}">
      <dgm:prSet/>
      <dgm:spPr/>
      <dgm:t>
        <a:bodyPr/>
        <a:lstStyle/>
        <a:p>
          <a:endParaRPr lang="en-US"/>
        </a:p>
      </dgm:t>
    </dgm:pt>
    <dgm:pt modelId="{17C23DC8-F89C-45EE-9957-39C57D849055}" type="sibTrans" cxnId="{E4885580-6CAB-4B5D-90EA-A19EA0D189E0}">
      <dgm:prSet/>
      <dgm:spPr/>
      <dgm:t>
        <a:bodyPr/>
        <a:lstStyle/>
        <a:p>
          <a:endParaRPr lang="en-US"/>
        </a:p>
      </dgm:t>
    </dgm:pt>
    <dgm:pt modelId="{F9D97204-48CC-484C-AFE1-F0A9C561C186}" type="pres">
      <dgm:prSet presAssocID="{D7D14ED8-1A93-4AD6-9F06-AD1222E497B7}" presName="root" presStyleCnt="0">
        <dgm:presLayoutVars>
          <dgm:dir/>
          <dgm:resizeHandles val="exact"/>
        </dgm:presLayoutVars>
      </dgm:prSet>
      <dgm:spPr/>
    </dgm:pt>
    <dgm:pt modelId="{49CA9EBF-2D65-4098-AA3E-86C07BB4627C}" type="pres">
      <dgm:prSet presAssocID="{EB7319BB-37DC-497D-9ADE-E99FDF5EB480}" presName="compNode" presStyleCnt="0"/>
      <dgm:spPr/>
    </dgm:pt>
    <dgm:pt modelId="{F0C6AFD5-EFB4-46DD-AE41-95276365F706}" type="pres">
      <dgm:prSet presAssocID="{EB7319BB-37DC-497D-9ADE-E99FDF5EB480}" presName="bgRect" presStyleLbl="bgShp" presStyleIdx="0" presStyleCnt="2" custScaleY="109167" custLinFactNeighborX="7084" custLinFactNeighborY="-1897"/>
      <dgm:spPr/>
    </dgm:pt>
    <dgm:pt modelId="{D003FB2C-8987-483E-91F2-A6D261C334E3}" type="pres">
      <dgm:prSet presAssocID="{EB7319BB-37DC-497D-9ADE-E99FDF5EB480}" presName="iconRect" presStyleLbl="node1" presStyleIdx="0" presStyleCnt="2" custLinFactNeighborX="-7885" custLinFactNeighborY="112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in with solid fill"/>
        </a:ext>
      </dgm:extLst>
    </dgm:pt>
    <dgm:pt modelId="{18A015D8-F928-4B03-A769-C4725FD11790}" type="pres">
      <dgm:prSet presAssocID="{EB7319BB-37DC-497D-9ADE-E99FDF5EB480}" presName="spaceRect" presStyleCnt="0"/>
      <dgm:spPr/>
    </dgm:pt>
    <dgm:pt modelId="{1608C681-99FC-4963-A45A-ECA84FCBC322}" type="pres">
      <dgm:prSet presAssocID="{EB7319BB-37DC-497D-9ADE-E99FDF5EB480}" presName="parTx" presStyleLbl="revTx" presStyleIdx="0" presStyleCnt="2" custScaleX="128257" custLinFactNeighborX="2307">
        <dgm:presLayoutVars>
          <dgm:chMax val="0"/>
          <dgm:chPref val="0"/>
        </dgm:presLayoutVars>
      </dgm:prSet>
      <dgm:spPr/>
    </dgm:pt>
    <dgm:pt modelId="{0D1EDB7A-C311-45FE-A1FF-801E29E14E4E}" type="pres">
      <dgm:prSet presAssocID="{81C14D26-0F03-4199-B1B9-DA5DBA171FB5}" presName="sibTrans" presStyleCnt="0"/>
      <dgm:spPr/>
    </dgm:pt>
    <dgm:pt modelId="{8D321E5F-5D50-48E6-9989-5810196DA5B5}" type="pres">
      <dgm:prSet presAssocID="{A58AC91B-993B-4B49-8415-C4640817A4AA}" presName="compNode" presStyleCnt="0"/>
      <dgm:spPr/>
    </dgm:pt>
    <dgm:pt modelId="{DBCB0F74-D86F-44F9-9362-AB725997B991}" type="pres">
      <dgm:prSet presAssocID="{A58AC91B-993B-4B49-8415-C4640817A4AA}" presName="bgRect" presStyleLbl="bgShp" presStyleIdx="1" presStyleCnt="2" custLinFactNeighborX="11881" custLinFactNeighborY="1015"/>
      <dgm:spPr/>
    </dgm:pt>
    <dgm:pt modelId="{DC7668A8-6D3D-445A-A393-BAB7A9F20636}" type="pres">
      <dgm:prSet presAssocID="{A58AC91B-993B-4B49-8415-C4640817A4A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in outline"/>
        </a:ext>
      </dgm:extLst>
    </dgm:pt>
    <dgm:pt modelId="{83C7CCBC-8F65-4686-A6C3-8C671E8015BD}" type="pres">
      <dgm:prSet presAssocID="{A58AC91B-993B-4B49-8415-C4640817A4AA}" presName="spaceRect" presStyleCnt="0"/>
      <dgm:spPr/>
    </dgm:pt>
    <dgm:pt modelId="{70F6570E-DC0A-438B-9FCB-1F176467AABC}" type="pres">
      <dgm:prSet presAssocID="{A58AC91B-993B-4B49-8415-C4640817A4AA}" presName="parTx" presStyleLbl="revTx" presStyleIdx="1" presStyleCnt="2" custScaleX="128191" custScaleY="110353">
        <dgm:presLayoutVars>
          <dgm:chMax val="0"/>
          <dgm:chPref val="0"/>
        </dgm:presLayoutVars>
      </dgm:prSet>
      <dgm:spPr/>
    </dgm:pt>
  </dgm:ptLst>
  <dgm:cxnLst>
    <dgm:cxn modelId="{A146FA00-1336-B648-A126-E68B310648FB}" type="presOf" srcId="{D7D14ED8-1A93-4AD6-9F06-AD1222E497B7}" destId="{F9D97204-48CC-484C-AFE1-F0A9C561C186}" srcOrd="0" destOrd="0" presId="urn:microsoft.com/office/officeart/2018/2/layout/IconVerticalSolidList"/>
    <dgm:cxn modelId="{E4885580-6CAB-4B5D-90EA-A19EA0D189E0}" srcId="{D7D14ED8-1A93-4AD6-9F06-AD1222E497B7}" destId="{A58AC91B-993B-4B49-8415-C4640817A4AA}" srcOrd="1" destOrd="0" parTransId="{52397681-5B1F-48AE-B5F7-A6DC75FE4E8E}" sibTransId="{17C23DC8-F89C-45EE-9957-39C57D849055}"/>
    <dgm:cxn modelId="{3B8FB680-EC93-CF4B-BA67-DE59FCA89102}" type="presOf" srcId="{EB7319BB-37DC-497D-9ADE-E99FDF5EB480}" destId="{1608C681-99FC-4963-A45A-ECA84FCBC322}" srcOrd="0" destOrd="0" presId="urn:microsoft.com/office/officeart/2018/2/layout/IconVerticalSolidList"/>
    <dgm:cxn modelId="{B0C85085-E844-E243-93EB-2808423AC989}" type="presOf" srcId="{A58AC91B-993B-4B49-8415-C4640817A4AA}" destId="{70F6570E-DC0A-438B-9FCB-1F176467AABC}" srcOrd="0" destOrd="0" presId="urn:microsoft.com/office/officeart/2018/2/layout/IconVerticalSolidList"/>
    <dgm:cxn modelId="{9339318A-6D30-4D50-8195-3A9B52F45AE8}" srcId="{D7D14ED8-1A93-4AD6-9F06-AD1222E497B7}" destId="{EB7319BB-37DC-497D-9ADE-E99FDF5EB480}" srcOrd="0" destOrd="0" parTransId="{AB237B8D-DF3F-4554-AAC2-80F2366E4AD8}" sibTransId="{81C14D26-0F03-4199-B1B9-DA5DBA171FB5}"/>
    <dgm:cxn modelId="{C967CF0F-1D0E-674B-9757-C02E46EA080C}" type="presParOf" srcId="{F9D97204-48CC-484C-AFE1-F0A9C561C186}" destId="{49CA9EBF-2D65-4098-AA3E-86C07BB4627C}" srcOrd="0" destOrd="0" presId="urn:microsoft.com/office/officeart/2018/2/layout/IconVerticalSolidList"/>
    <dgm:cxn modelId="{00DA3A67-73D1-E341-AFA4-669A171FD345}" type="presParOf" srcId="{49CA9EBF-2D65-4098-AA3E-86C07BB4627C}" destId="{F0C6AFD5-EFB4-46DD-AE41-95276365F706}" srcOrd="0" destOrd="0" presId="urn:microsoft.com/office/officeart/2018/2/layout/IconVerticalSolidList"/>
    <dgm:cxn modelId="{0343727A-D22D-7C42-A0DC-6FE63D44FCE2}" type="presParOf" srcId="{49CA9EBF-2D65-4098-AA3E-86C07BB4627C}" destId="{D003FB2C-8987-483E-91F2-A6D261C334E3}" srcOrd="1" destOrd="0" presId="urn:microsoft.com/office/officeart/2018/2/layout/IconVerticalSolidList"/>
    <dgm:cxn modelId="{F2260C16-8422-CF42-960F-9404CF679549}" type="presParOf" srcId="{49CA9EBF-2D65-4098-AA3E-86C07BB4627C}" destId="{18A015D8-F928-4B03-A769-C4725FD11790}" srcOrd="2" destOrd="0" presId="urn:microsoft.com/office/officeart/2018/2/layout/IconVerticalSolidList"/>
    <dgm:cxn modelId="{21A5D5F5-98D2-004D-A426-34336435A231}" type="presParOf" srcId="{49CA9EBF-2D65-4098-AA3E-86C07BB4627C}" destId="{1608C681-99FC-4963-A45A-ECA84FCBC322}" srcOrd="3" destOrd="0" presId="urn:microsoft.com/office/officeart/2018/2/layout/IconVerticalSolidList"/>
    <dgm:cxn modelId="{BB67C107-C2C0-1047-B5F0-3BC984ACA9F7}" type="presParOf" srcId="{F9D97204-48CC-484C-AFE1-F0A9C561C186}" destId="{0D1EDB7A-C311-45FE-A1FF-801E29E14E4E}" srcOrd="1" destOrd="0" presId="urn:microsoft.com/office/officeart/2018/2/layout/IconVerticalSolidList"/>
    <dgm:cxn modelId="{2ED5A2F6-EFB9-6945-AC47-21EC356A9C62}" type="presParOf" srcId="{F9D97204-48CC-484C-AFE1-F0A9C561C186}" destId="{8D321E5F-5D50-48E6-9989-5810196DA5B5}" srcOrd="2" destOrd="0" presId="urn:microsoft.com/office/officeart/2018/2/layout/IconVerticalSolidList"/>
    <dgm:cxn modelId="{6214622E-620A-814D-A679-157F5CCDFF71}" type="presParOf" srcId="{8D321E5F-5D50-48E6-9989-5810196DA5B5}" destId="{DBCB0F74-D86F-44F9-9362-AB725997B991}" srcOrd="0" destOrd="0" presId="urn:microsoft.com/office/officeart/2018/2/layout/IconVerticalSolidList"/>
    <dgm:cxn modelId="{79914625-9C47-EE46-BBE4-4DDBCF5FBE67}" type="presParOf" srcId="{8D321E5F-5D50-48E6-9989-5810196DA5B5}" destId="{DC7668A8-6D3D-445A-A393-BAB7A9F20636}" srcOrd="1" destOrd="0" presId="urn:microsoft.com/office/officeart/2018/2/layout/IconVerticalSolidList"/>
    <dgm:cxn modelId="{CAF0E1DB-242E-2F46-B4C7-65F7E4DF69AC}" type="presParOf" srcId="{8D321E5F-5D50-48E6-9989-5810196DA5B5}" destId="{83C7CCBC-8F65-4686-A6C3-8C671E8015BD}" srcOrd="2" destOrd="0" presId="urn:microsoft.com/office/officeart/2018/2/layout/IconVerticalSolidList"/>
    <dgm:cxn modelId="{B55A5F89-0D23-CE4F-94CB-32F72025AB18}" type="presParOf" srcId="{8D321E5F-5D50-48E6-9989-5810196DA5B5}" destId="{70F6570E-DC0A-438B-9FCB-1F176467AAB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FD7371-D6F6-9B45-BEFC-8A47066F6785}">
      <dsp:nvSpPr>
        <dsp:cNvPr id="0" name=""/>
        <dsp:cNvSpPr/>
      </dsp:nvSpPr>
      <dsp:spPr>
        <a:xfrm>
          <a:off x="0" y="0"/>
          <a:ext cx="4492932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8BEAFE8-A1B7-DF45-AE8D-7C00E3866463}">
      <dsp:nvSpPr>
        <dsp:cNvPr id="0" name=""/>
        <dsp:cNvSpPr/>
      </dsp:nvSpPr>
      <dsp:spPr>
        <a:xfrm>
          <a:off x="0" y="0"/>
          <a:ext cx="4492932" cy="16316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latin typeface="+mj-lt"/>
            </a:rPr>
            <a:t>Client</a:t>
          </a:r>
          <a:r>
            <a:rPr lang="en-US" sz="2500" kern="1200" dirty="0">
              <a:latin typeface="+mj-lt"/>
            </a:rPr>
            <a:t>: OUTFROUNT Media, the company that handles transit advertising opportunities of NYC subway. </a:t>
          </a:r>
        </a:p>
      </dsp:txBody>
      <dsp:txXfrm>
        <a:off x="0" y="0"/>
        <a:ext cx="4492932" cy="1631603"/>
      </dsp:txXfrm>
    </dsp:sp>
    <dsp:sp modelId="{8610137A-A3AB-484A-A160-671D17C820F1}">
      <dsp:nvSpPr>
        <dsp:cNvPr id="0" name=""/>
        <dsp:cNvSpPr/>
      </dsp:nvSpPr>
      <dsp:spPr>
        <a:xfrm>
          <a:off x="0" y="1631603"/>
          <a:ext cx="4492932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317D83C-50ED-8543-9962-2FE24C043C43}">
      <dsp:nvSpPr>
        <dsp:cNvPr id="0" name=""/>
        <dsp:cNvSpPr/>
      </dsp:nvSpPr>
      <dsp:spPr>
        <a:xfrm>
          <a:off x="0" y="1631603"/>
          <a:ext cx="4492932" cy="16316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latin typeface="+mj-lt"/>
            </a:rPr>
            <a:t>Objective</a:t>
          </a:r>
          <a:r>
            <a:rPr lang="en-US" sz="2500" b="0" kern="1200" dirty="0">
              <a:latin typeface="+mj-lt"/>
            </a:rPr>
            <a:t>: Find the optimal price positioning of advertising in NYC subway according to ridership analysis.</a:t>
          </a:r>
        </a:p>
      </dsp:txBody>
      <dsp:txXfrm>
        <a:off x="0" y="1631603"/>
        <a:ext cx="4492932" cy="16316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6AFD5-EFB4-46DD-AE41-95276365F706}">
      <dsp:nvSpPr>
        <dsp:cNvPr id="0" name=""/>
        <dsp:cNvSpPr/>
      </dsp:nvSpPr>
      <dsp:spPr>
        <a:xfrm>
          <a:off x="0" y="785081"/>
          <a:ext cx="7095852" cy="171342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03FB2C-8987-483E-91F2-A6D261C334E3}">
      <dsp:nvSpPr>
        <dsp:cNvPr id="0" name=""/>
        <dsp:cNvSpPr/>
      </dsp:nvSpPr>
      <dsp:spPr>
        <a:xfrm>
          <a:off x="100100" y="1225816"/>
          <a:ext cx="912042" cy="91204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08C681-99FC-4963-A45A-ECA84FCBC322}">
      <dsp:nvSpPr>
        <dsp:cNvPr id="0" name=""/>
        <dsp:cNvSpPr/>
      </dsp:nvSpPr>
      <dsp:spPr>
        <a:xfrm>
          <a:off x="862746" y="886796"/>
          <a:ext cx="6562713" cy="1599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240" tIns="169240" rIns="169240" bIns="16924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+mn-lt"/>
            </a:rPr>
            <a:t>Data Used:</a:t>
          </a:r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+mn-lt"/>
            </a:rPr>
            <a:t>MTA turnstile data focused on 2022</a:t>
          </a:r>
          <a:r>
            <a:rPr lang="zh-CN" sz="2000" b="1" kern="1200" dirty="0">
              <a:latin typeface="+mn-lt"/>
            </a:rPr>
            <a:t> </a:t>
          </a:r>
          <a:r>
            <a:rPr lang="en-US" sz="2000" b="1" kern="1200" dirty="0">
              <a:latin typeface="+mn-lt"/>
            </a:rPr>
            <a:t>Q1 (Jan, Feb, Mar). </a:t>
          </a:r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+mn-lt"/>
            </a:rPr>
            <a:t>2019 Q1 and 2022 Q1 data for comparison.</a:t>
          </a:r>
        </a:p>
      </dsp:txBody>
      <dsp:txXfrm>
        <a:off x="862746" y="886796"/>
        <a:ext cx="6562713" cy="1599118"/>
      </dsp:txXfrm>
    </dsp:sp>
    <dsp:sp modelId="{DBCB0F74-D86F-44F9-9362-AB725997B991}">
      <dsp:nvSpPr>
        <dsp:cNvPr id="0" name=""/>
        <dsp:cNvSpPr/>
      </dsp:nvSpPr>
      <dsp:spPr>
        <a:xfrm>
          <a:off x="0" y="3057520"/>
          <a:ext cx="7095852" cy="156954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7668A8-6D3D-445A-A393-BAB7A9F20636}">
      <dsp:nvSpPr>
        <dsp:cNvPr id="0" name=""/>
        <dsp:cNvSpPr/>
      </dsp:nvSpPr>
      <dsp:spPr>
        <a:xfrm>
          <a:off x="172014" y="3370340"/>
          <a:ext cx="912042" cy="91204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F6570E-DC0A-438B-9FCB-1F176467AABC}">
      <dsp:nvSpPr>
        <dsp:cNvPr id="0" name=""/>
        <dsp:cNvSpPr/>
      </dsp:nvSpPr>
      <dsp:spPr>
        <a:xfrm>
          <a:off x="864435" y="2958810"/>
          <a:ext cx="6559336" cy="1764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240" tIns="169240" rIns="169240" bIns="16924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Method: </a:t>
          </a:r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Two focuses: Location &amp; Time.</a:t>
          </a:r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Rank traffic volume by stations and time periods</a:t>
          </a:r>
          <a:r>
            <a:rPr lang="en-US" sz="2000" kern="1200" dirty="0"/>
            <a:t>.</a:t>
          </a:r>
        </a:p>
      </dsp:txBody>
      <dsp:txXfrm>
        <a:off x="864435" y="2958810"/>
        <a:ext cx="6559336" cy="17646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6AFBE2-F718-C842-93BE-70A779DDD706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9D5D9-573A-3C44-81D3-D210F9A443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63368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5D9-573A-3C44-81D3-D210F9A443EE}" type="slidenum">
              <a:rPr lang="en-CN" smtClean="0"/>
              <a:t>3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29354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N" sz="1200" b="1" dirty="0"/>
              <a:t>Current ridership is 56.6% less than pre-pandemic level                     2022 Q1 ridership has seen a 37.8% increase from 2021 Q1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5D9-573A-3C44-81D3-D210F9A443EE}" type="slidenum">
              <a:rPr lang="en-CN" smtClean="0"/>
              <a:t>4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13040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5D9-573A-3C44-81D3-D210F9A443EE}" type="slidenum">
              <a:rPr lang="en-CN" smtClean="0"/>
              <a:t>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8947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1200" dirty="0"/>
              <a:t>Weekdays see more traffic than weekends.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1200" dirty="0"/>
              <a:t>In 2022 Q1, Thursdays have bigger share and Fridays have less share comparing to pre-pandemic level.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1200" dirty="0"/>
              <a:t>The more unbalanced shares of Weekdays in 2022 may stem from </a:t>
            </a:r>
            <a:r>
              <a:rPr lang="en-US" sz="1200" dirty="0"/>
              <a:t>hybrid work model.</a:t>
            </a:r>
            <a:endParaRPr lang="en-CN" sz="1200" dirty="0"/>
          </a:p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5D9-573A-3C44-81D3-D210F9A443EE}" type="slidenum">
              <a:rPr lang="en-CN" smtClean="0"/>
              <a:t>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23868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Time period 16 - 20 has more share in weekdays than in weekends.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20 - 24 period takes more share in weekends than in weekdays. </a:t>
            </a:r>
            <a:endParaRPr lang="en-CN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5D9-573A-3C44-81D3-D210F9A443EE}" type="slidenum">
              <a:rPr lang="en-CN" smtClean="0"/>
              <a:t>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70487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54346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2087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8563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29312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51544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38110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020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0505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53058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56603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53471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BF11F7F-3F55-214B-99D1-1388ABBD2C61}" type="datetimeFigureOut">
              <a:rPr lang="en-CN" smtClean="0"/>
              <a:t>2022/4/20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83B97EB-7F48-F449-9F90-B59ABD0DECE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9420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2" r:id="rId9"/>
    <p:sldLayoutId id="2147483863" r:id="rId10"/>
    <p:sldLayoutId id="2147483864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3CA42-65F6-D84E-86F1-75021067E3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9065" y="1173733"/>
            <a:ext cx="10157717" cy="2381125"/>
          </a:xfrm>
        </p:spPr>
        <p:txBody>
          <a:bodyPr anchor="ctr"/>
          <a:lstStyle/>
          <a:p>
            <a:pPr algn="l"/>
            <a:r>
              <a:rPr lang="en-CN" b="1" dirty="0">
                <a:solidFill>
                  <a:schemeClr val="bg2">
                    <a:lumMod val="25000"/>
                  </a:schemeClr>
                </a:solidFill>
              </a:rPr>
              <a:t>NYC Subway Ridership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A5CB95-2CD9-9740-81D4-EBDE0BAC10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N" sz="4000" dirty="0"/>
              <a:t>Rui Yuan</a:t>
            </a:r>
          </a:p>
        </p:txBody>
      </p:sp>
    </p:spTree>
    <p:extLst>
      <p:ext uri="{BB962C8B-B14F-4D97-AF65-F5344CB8AC3E}">
        <p14:creationId xmlns:p14="http://schemas.microsoft.com/office/powerpoint/2010/main" val="762113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9FD95-3FCF-ED41-BE55-654679CB7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653" y="1524288"/>
            <a:ext cx="11694919" cy="510158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Pricing Strategy: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A flexible tiered pricing list based on ridership share of stations, and more detailed pricing positioning based on ridership share per day of week and per time period of day.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                                         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Location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                           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Time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8488DF1-14CD-BB48-97B8-C205B308FC8A}"/>
              </a:ext>
            </a:extLst>
          </p:cNvPr>
          <p:cNvSpPr/>
          <p:nvPr/>
        </p:nvSpPr>
        <p:spPr>
          <a:xfrm>
            <a:off x="680654" y="232124"/>
            <a:ext cx="8401001" cy="897825"/>
          </a:xfrm>
          <a:prstGeom prst="roundRect">
            <a:avLst/>
          </a:prstGeom>
          <a:solidFill>
            <a:schemeClr val="bg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Advertising</a:t>
            </a:r>
            <a:r>
              <a:rPr lang="en-CN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 </a:t>
            </a:r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Pricing Strategy Wrap-up</a:t>
            </a:r>
            <a:endParaRPr lang="en-CN" sz="3600" b="1" dirty="0">
              <a:solidFill>
                <a:schemeClr val="bg2">
                  <a:lumMod val="25000"/>
                </a:schemeClr>
              </a:solidFill>
              <a:latin typeface="+mj-lt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DED7AD6-DFF7-DD4C-999B-574111EDF2B8}"/>
              </a:ext>
            </a:extLst>
          </p:cNvPr>
          <p:cNvSpPr/>
          <p:nvPr/>
        </p:nvSpPr>
        <p:spPr>
          <a:xfrm>
            <a:off x="3374087" y="4087761"/>
            <a:ext cx="1574800" cy="6942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D771639-E07C-8A4D-8964-39E4A796ADFF}"/>
              </a:ext>
            </a:extLst>
          </p:cNvPr>
          <p:cNvSpPr/>
          <p:nvPr/>
        </p:nvSpPr>
        <p:spPr>
          <a:xfrm>
            <a:off x="6197600" y="4075081"/>
            <a:ext cx="1574800" cy="6942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Day of Week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1F6EAC7-70C2-0442-8DC7-D9FA3B7F6E89}"/>
              </a:ext>
            </a:extLst>
          </p:cNvPr>
          <p:cNvSpPr/>
          <p:nvPr/>
        </p:nvSpPr>
        <p:spPr>
          <a:xfrm>
            <a:off x="6096000" y="5333712"/>
            <a:ext cx="2048933" cy="6942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Time Period of Day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7B2830-0EED-2340-A465-71748B09D649}"/>
              </a:ext>
            </a:extLst>
          </p:cNvPr>
          <p:cNvSpPr txBox="1"/>
          <p:nvPr/>
        </p:nvSpPr>
        <p:spPr>
          <a:xfrm>
            <a:off x="8026400" y="4237547"/>
            <a:ext cx="372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b="1" dirty="0"/>
              <a:t>Mo = Tu = We = Th = Fr = (St + Sn)</a:t>
            </a:r>
            <a:endParaRPr lang="en-CN" dirty="0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6021BEA5-D567-6640-8B2C-7DA4641C750E}"/>
              </a:ext>
            </a:extLst>
          </p:cNvPr>
          <p:cNvSpPr/>
          <p:nvPr/>
        </p:nvSpPr>
        <p:spPr>
          <a:xfrm>
            <a:off x="6891867" y="4806140"/>
            <a:ext cx="228599" cy="490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4835D56-75F8-0B4A-84D5-A8CCC9501DEB}"/>
              </a:ext>
            </a:extLst>
          </p:cNvPr>
          <p:cNvSpPr/>
          <p:nvPr/>
        </p:nvSpPr>
        <p:spPr>
          <a:xfrm>
            <a:off x="5116561" y="4329880"/>
            <a:ext cx="855133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F78EEF-280B-6F44-8BDA-1751AC68BA38}"/>
              </a:ext>
            </a:extLst>
          </p:cNvPr>
          <p:cNvSpPr txBox="1"/>
          <p:nvPr/>
        </p:nvSpPr>
        <p:spPr>
          <a:xfrm>
            <a:off x="8238258" y="5496179"/>
            <a:ext cx="20219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1800" b="1" dirty="0"/>
              <a:t>12 t</a:t>
            </a:r>
            <a:r>
              <a:rPr lang="en-US" sz="1800" b="1" dirty="0"/>
              <a:t>o </a:t>
            </a:r>
            <a:r>
              <a:rPr lang="en-CN" sz="1800" b="1" dirty="0"/>
              <a:t>20 = 70% </a:t>
            </a:r>
            <a:endParaRPr lang="en-CN" dirty="0"/>
          </a:p>
        </p:txBody>
      </p:sp>
      <p:pic>
        <p:nvPicPr>
          <p:cNvPr id="15" name="Picture 14" descr="Chart, pie chart&#10;&#10;Description automatically generated">
            <a:extLst>
              <a:ext uri="{FF2B5EF4-FFF2-40B4-BE49-F238E27FC236}">
                <a16:creationId xmlns:a16="http://schemas.microsoft.com/office/drawing/2014/main" id="{C3562220-2D79-2848-B4B4-7E7F0F841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058" y="4785993"/>
            <a:ext cx="2002858" cy="186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54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9001D49-2C30-594D-BE2F-D741A42D2DF6}"/>
              </a:ext>
            </a:extLst>
          </p:cNvPr>
          <p:cNvSpPr/>
          <p:nvPr/>
        </p:nvSpPr>
        <p:spPr>
          <a:xfrm>
            <a:off x="6879787" y="964692"/>
            <a:ext cx="4476806" cy="11887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182880" tIns="182880" rIns="182880" bIns="182880" rtlCol="0" anchor="ctr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Client 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&amp; 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Objective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02F820-7889-4EA4-B45A-A7B9B601B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760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7A9C51-7F1D-427B-B327-B1C8602704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1854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EA830FFB-7D4A-2311-A795-3DEB7056DC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7153069"/>
              </p:ext>
            </p:extLst>
          </p:nvPr>
        </p:nvGraphicFramePr>
        <p:xfrm>
          <a:off x="6878359" y="2638044"/>
          <a:ext cx="4492932" cy="32632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8" name="Picture 17" descr="A picture containing floor, indoor, person&#10;&#10;Description automatically generated">
            <a:extLst>
              <a:ext uri="{FF2B5EF4-FFF2-40B4-BE49-F238E27FC236}">
                <a16:creationId xmlns:a16="http://schemas.microsoft.com/office/drawing/2014/main" id="{1946AB9D-3983-074F-9CA9-1002287F72C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446"/>
          <a:stretch/>
        </p:blipFill>
        <p:spPr>
          <a:xfrm>
            <a:off x="143934" y="1062875"/>
            <a:ext cx="6539692" cy="47322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062F53D-FF21-E442-9DA1-7A75BE8B56B8}"/>
              </a:ext>
            </a:extLst>
          </p:cNvPr>
          <p:cNvSpPr txBox="1"/>
          <p:nvPr/>
        </p:nvSpPr>
        <p:spPr>
          <a:xfrm>
            <a:off x="1058333" y="6011333"/>
            <a:ext cx="337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</a:t>
            </a:r>
            <a:r>
              <a:rPr lang="en-CN" sz="1400" dirty="0"/>
              <a:t>igital poster (pic from </a:t>
            </a:r>
            <a:r>
              <a:rPr lang="en-US" sz="1400" dirty="0" err="1"/>
              <a:t>outfrontmedia.com</a:t>
            </a:r>
            <a:r>
              <a:rPr lang="en-US" sz="1400" dirty="0"/>
              <a:t>)</a:t>
            </a:r>
            <a:endParaRPr lang="en-CN" sz="1400" dirty="0"/>
          </a:p>
        </p:txBody>
      </p:sp>
    </p:spTree>
    <p:extLst>
      <p:ext uri="{BB962C8B-B14F-4D97-AF65-F5344CB8AC3E}">
        <p14:creationId xmlns:p14="http://schemas.microsoft.com/office/powerpoint/2010/main" val="3668608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FFC9634-3DDF-470B-8F18-5B104CF97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77E501-B521-4B06-96AB-DC473865D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039699-6532-4F43-9D13-D9BADE14B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normAutofit/>
          </a:bodyPr>
          <a:lstStyle/>
          <a:p>
            <a:r>
              <a:rPr lang="en-US" sz="2000" b="1">
                <a:solidFill>
                  <a:schemeClr val="bg1"/>
                </a:solidFill>
                <a:latin typeface="+mj-lt"/>
              </a:rPr>
              <a:t>Methodology </a:t>
            </a:r>
            <a:endParaRPr lang="en-US" sz="2000" b="1">
              <a:solidFill>
                <a:schemeClr val="bg1"/>
              </a:solidFill>
              <a:effectLst/>
              <a:latin typeface="+mj-lt"/>
            </a:endParaRP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D1397DCC-BDE4-E42A-3E30-4E135C76C1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7627233"/>
              </p:ext>
            </p:extLst>
          </p:nvPr>
        </p:nvGraphicFramePr>
        <p:xfrm>
          <a:off x="4976283" y="749444"/>
          <a:ext cx="7095852" cy="55383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80550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30DA05-4E03-744A-9066-2872D12BF1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67127" y="1398495"/>
            <a:ext cx="7131908" cy="5120344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D34F54-6634-3745-8D75-9364CA2BD6F9}"/>
              </a:ext>
            </a:extLst>
          </p:cNvPr>
          <p:cNvSpPr txBox="1"/>
          <p:nvPr/>
        </p:nvSpPr>
        <p:spPr>
          <a:xfrm>
            <a:off x="3125343" y="3862953"/>
            <a:ext cx="157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b="1" dirty="0">
                <a:solidFill>
                  <a:schemeClr val="bg1"/>
                </a:solidFill>
              </a:rPr>
              <a:t>Pre-pandemic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026583-D69B-BE41-A934-AC00ED8AAC0F}"/>
              </a:ext>
            </a:extLst>
          </p:cNvPr>
          <p:cNvSpPr txBox="1"/>
          <p:nvPr/>
        </p:nvSpPr>
        <p:spPr>
          <a:xfrm>
            <a:off x="5346685" y="4758828"/>
            <a:ext cx="1298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b="1" dirty="0">
                <a:solidFill>
                  <a:schemeClr val="bg1"/>
                </a:solidFill>
              </a:rPr>
              <a:t>One year through pandemic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9B64-8199-4648-A1AB-55E971956C48}"/>
              </a:ext>
            </a:extLst>
          </p:cNvPr>
          <p:cNvSpPr txBox="1"/>
          <p:nvPr/>
        </p:nvSpPr>
        <p:spPr>
          <a:xfrm>
            <a:off x="7532814" y="4944249"/>
            <a:ext cx="97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b="1" dirty="0">
                <a:solidFill>
                  <a:schemeClr val="bg1"/>
                </a:solidFill>
              </a:rPr>
              <a:t>Current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5C276-4612-8D40-865C-7B1DA70B4A52}"/>
              </a:ext>
            </a:extLst>
          </p:cNvPr>
          <p:cNvCxnSpPr>
            <a:cxnSpLocks/>
          </p:cNvCxnSpPr>
          <p:nvPr/>
        </p:nvCxnSpPr>
        <p:spPr>
          <a:xfrm>
            <a:off x="3095654" y="2323529"/>
            <a:ext cx="584514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186AB12-1065-714C-A420-7B8445F9DEFD}"/>
              </a:ext>
            </a:extLst>
          </p:cNvPr>
          <p:cNvCxnSpPr>
            <a:cxnSpLocks/>
          </p:cNvCxnSpPr>
          <p:nvPr/>
        </p:nvCxnSpPr>
        <p:spPr>
          <a:xfrm flipH="1">
            <a:off x="4698770" y="4296562"/>
            <a:ext cx="424203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2" name="Down Arrow 21">
            <a:extLst>
              <a:ext uri="{FF2B5EF4-FFF2-40B4-BE49-F238E27FC236}">
                <a16:creationId xmlns:a16="http://schemas.microsoft.com/office/drawing/2014/main" id="{F4B2BCFC-E52C-514D-8F9B-C1EA47B1BAEE}"/>
              </a:ext>
            </a:extLst>
          </p:cNvPr>
          <p:cNvSpPr/>
          <p:nvPr/>
        </p:nvSpPr>
        <p:spPr>
          <a:xfrm>
            <a:off x="7774287" y="2387853"/>
            <a:ext cx="247135" cy="1828800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C940E4-9372-3E43-9C0E-476EAAA662BA}"/>
              </a:ext>
            </a:extLst>
          </p:cNvPr>
          <p:cNvSpPr txBox="1"/>
          <p:nvPr/>
        </p:nvSpPr>
        <p:spPr>
          <a:xfrm>
            <a:off x="8021422" y="3136535"/>
            <a:ext cx="11970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1600" b="1" dirty="0">
                <a:solidFill>
                  <a:schemeClr val="bg2">
                    <a:lumMod val="50000"/>
                  </a:schemeClr>
                </a:solidFill>
              </a:rPr>
              <a:t>- 56.6%</a:t>
            </a:r>
          </a:p>
        </p:txBody>
      </p:sp>
      <p:sp>
        <p:nvSpPr>
          <p:cNvPr id="25" name="Up Arrow 24">
            <a:extLst>
              <a:ext uri="{FF2B5EF4-FFF2-40B4-BE49-F238E27FC236}">
                <a16:creationId xmlns:a16="http://schemas.microsoft.com/office/drawing/2014/main" id="{B9B7D93D-AB53-104C-A7EE-0EEAC90395C0}"/>
              </a:ext>
            </a:extLst>
          </p:cNvPr>
          <p:cNvSpPr/>
          <p:nvPr/>
        </p:nvSpPr>
        <p:spPr>
          <a:xfrm flipH="1">
            <a:off x="5533081" y="4296562"/>
            <a:ext cx="226083" cy="378940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endParaRPr lang="en-CN" b="1">
              <a:ln/>
              <a:solidFill>
                <a:schemeClr val="accent3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2E2C30-85FC-9A45-88F0-BEF03EC06AAB}"/>
              </a:ext>
            </a:extLst>
          </p:cNvPr>
          <p:cNvSpPr txBox="1"/>
          <p:nvPr/>
        </p:nvSpPr>
        <p:spPr>
          <a:xfrm>
            <a:off x="5707791" y="4345957"/>
            <a:ext cx="9391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1600" b="1" dirty="0">
                <a:solidFill>
                  <a:schemeClr val="bg2">
                    <a:lumMod val="50000"/>
                  </a:schemeClr>
                </a:solidFill>
              </a:rPr>
              <a:t>+  37.8%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54A48CF-3968-B045-9285-36AE3621F97D}"/>
              </a:ext>
            </a:extLst>
          </p:cNvPr>
          <p:cNvSpPr txBox="1"/>
          <p:nvPr/>
        </p:nvSpPr>
        <p:spPr>
          <a:xfrm>
            <a:off x="8257309" y="3057236"/>
            <a:ext cx="3389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N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sz="2000" b="1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A753B5D-910A-B541-BBBB-B9DF72242408}"/>
              </a:ext>
            </a:extLst>
          </p:cNvPr>
          <p:cNvSpPr/>
          <p:nvPr/>
        </p:nvSpPr>
        <p:spPr>
          <a:xfrm>
            <a:off x="1967127" y="308717"/>
            <a:ext cx="8050569" cy="867125"/>
          </a:xfrm>
          <a:prstGeom prst="roundRect">
            <a:avLst/>
          </a:prstGeom>
          <a:solidFill>
            <a:schemeClr val="accent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NYC Subway Traffic </a:t>
            </a:r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Volume</a:t>
            </a:r>
            <a:r>
              <a:rPr lang="en-CN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 Overview</a:t>
            </a:r>
            <a:endParaRPr lang="en-CN" sz="3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991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Histogram&#10;&#10;Description automatically generated">
            <a:extLst>
              <a:ext uri="{FF2B5EF4-FFF2-40B4-BE49-F238E27FC236}">
                <a16:creationId xmlns:a16="http://schemas.microsoft.com/office/drawing/2014/main" id="{F906B42A-CDD9-EA45-B69B-F7DD0E59A1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3481" y="1644217"/>
            <a:ext cx="6149852" cy="444950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5976A1-B0D4-D549-84D9-D3A85938F800}"/>
              </a:ext>
            </a:extLst>
          </p:cNvPr>
          <p:cNvSpPr txBox="1"/>
          <p:nvPr/>
        </p:nvSpPr>
        <p:spPr>
          <a:xfrm>
            <a:off x="172994" y="5213605"/>
            <a:ext cx="11846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N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9359A9C-306D-974E-9466-1B54E52CD7C7}"/>
              </a:ext>
            </a:extLst>
          </p:cNvPr>
          <p:cNvSpPr/>
          <p:nvPr/>
        </p:nvSpPr>
        <p:spPr>
          <a:xfrm>
            <a:off x="540250" y="274412"/>
            <a:ext cx="7703520" cy="827175"/>
          </a:xfrm>
          <a:prstGeom prst="roundRect">
            <a:avLst/>
          </a:prstGeom>
          <a:solidFill>
            <a:schemeClr val="accent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Ridership Distribution by Stations</a:t>
            </a:r>
            <a:endParaRPr lang="en-CN" sz="3600" b="1" dirty="0">
              <a:latin typeface="+mj-lt"/>
            </a:endParaRPr>
          </a:p>
        </p:txBody>
      </p:sp>
      <p:pic>
        <p:nvPicPr>
          <p:cNvPr id="8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D6520B79-ECBF-154F-89C2-75D7D5C070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674" t="16653" b="17880"/>
          <a:stretch/>
        </p:blipFill>
        <p:spPr>
          <a:xfrm>
            <a:off x="7668781" y="1765449"/>
            <a:ext cx="6433781" cy="39928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85180B-CDBF-7546-BB8D-AD873180487B}"/>
              </a:ext>
            </a:extLst>
          </p:cNvPr>
          <p:cNvSpPr txBox="1"/>
          <p:nvPr/>
        </p:nvSpPr>
        <p:spPr>
          <a:xfrm>
            <a:off x="8347669" y="2845038"/>
            <a:ext cx="1566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b="1" dirty="0">
                <a:solidFill>
                  <a:schemeClr val="bg1"/>
                </a:solidFill>
              </a:rPr>
              <a:t>20 (5%) stations</a:t>
            </a:r>
          </a:p>
          <a:p>
            <a:r>
              <a:rPr lang="en-CN" b="1" dirty="0">
                <a:solidFill>
                  <a:schemeClr val="bg1"/>
                </a:solidFill>
              </a:rPr>
              <a:t>        </a:t>
            </a:r>
          </a:p>
          <a:p>
            <a:endParaRPr lang="en-C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356AD5-15A3-154D-B275-09E14D8E5D07}"/>
              </a:ext>
            </a:extLst>
          </p:cNvPr>
          <p:cNvSpPr txBox="1"/>
          <p:nvPr/>
        </p:nvSpPr>
        <p:spPr>
          <a:xfrm>
            <a:off x="10041229" y="2819643"/>
            <a:ext cx="1103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b="1" dirty="0">
                <a:solidFill>
                  <a:schemeClr val="bg1"/>
                </a:solidFill>
              </a:rPr>
              <a:t>45 (10%) stations</a:t>
            </a:r>
          </a:p>
          <a:p>
            <a:r>
              <a:rPr lang="en-CN" b="1" dirty="0">
                <a:solidFill>
                  <a:schemeClr val="bg1"/>
                </a:solidFill>
              </a:rPr>
              <a:t>      </a:t>
            </a:r>
          </a:p>
          <a:p>
            <a:endParaRPr lang="en-C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D6037B-785C-9B40-A540-4576A2667D0F}"/>
              </a:ext>
            </a:extLst>
          </p:cNvPr>
          <p:cNvSpPr txBox="1"/>
          <p:nvPr/>
        </p:nvSpPr>
        <p:spPr>
          <a:xfrm>
            <a:off x="8347669" y="4158100"/>
            <a:ext cx="1253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b="1" dirty="0">
                <a:solidFill>
                  <a:schemeClr val="bg1"/>
                </a:solidFill>
              </a:rPr>
              <a:t>93 (25%) </a:t>
            </a:r>
          </a:p>
          <a:p>
            <a:r>
              <a:rPr lang="en-CN" b="1" dirty="0">
                <a:solidFill>
                  <a:schemeClr val="bg1"/>
                </a:solidFill>
              </a:rPr>
              <a:t>stations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292018-C390-2D4A-88A9-B989205805D5}"/>
              </a:ext>
            </a:extLst>
          </p:cNvPr>
          <p:cNvSpPr txBox="1"/>
          <p:nvPr/>
        </p:nvSpPr>
        <p:spPr>
          <a:xfrm>
            <a:off x="9892692" y="4158100"/>
            <a:ext cx="16326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b="1" dirty="0">
                <a:solidFill>
                  <a:schemeClr val="bg1"/>
                </a:solidFill>
              </a:rPr>
              <a:t>220 (60%) stations</a:t>
            </a:r>
          </a:p>
          <a:p>
            <a:r>
              <a:rPr lang="en-CN" b="1" dirty="0">
                <a:solidFill>
                  <a:schemeClr val="bg1"/>
                </a:solidFill>
              </a:rPr>
              <a:t>      </a:t>
            </a:r>
          </a:p>
          <a:p>
            <a:endParaRPr lang="en-CN" dirty="0"/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9B078398-2024-C74D-9448-190FA657FBFD}"/>
              </a:ext>
            </a:extLst>
          </p:cNvPr>
          <p:cNvSpPr/>
          <p:nvPr/>
        </p:nvSpPr>
        <p:spPr>
          <a:xfrm rot="10800000">
            <a:off x="6290733" y="5536770"/>
            <a:ext cx="330200" cy="6001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00BD5E-F037-1A40-9DCB-10140FA94F6B}"/>
              </a:ext>
            </a:extLst>
          </p:cNvPr>
          <p:cNvSpPr txBox="1"/>
          <p:nvPr/>
        </p:nvSpPr>
        <p:spPr>
          <a:xfrm>
            <a:off x="5655731" y="6182824"/>
            <a:ext cx="248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b="1" dirty="0"/>
              <a:t>Lowest: 2 Entries</a:t>
            </a:r>
          </a:p>
        </p:txBody>
      </p:sp>
    </p:spTree>
    <p:extLst>
      <p:ext uri="{BB962C8B-B14F-4D97-AF65-F5344CB8AC3E}">
        <p14:creationId xmlns:p14="http://schemas.microsoft.com/office/powerpoint/2010/main" val="2283696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F8C17E1-702F-C64B-8096-B678AC341058}"/>
              </a:ext>
            </a:extLst>
          </p:cNvPr>
          <p:cNvSpPr/>
          <p:nvPr/>
        </p:nvSpPr>
        <p:spPr>
          <a:xfrm>
            <a:off x="7510410" y="174292"/>
            <a:ext cx="4428162" cy="2127119"/>
          </a:xfrm>
          <a:prstGeom prst="roundRect">
            <a:avLst/>
          </a:prstGeom>
          <a:solidFill>
            <a:schemeClr val="accent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CN" sz="3600" b="1" dirty="0">
                <a:solidFill>
                  <a:prstClr val="black"/>
                </a:solidFill>
                <a:latin typeface="+mj-lt"/>
                <a:ea typeface="+mj-ea"/>
                <a:cs typeface="+mj-cs"/>
              </a:rPr>
              <a:t>Most &amp; Least Used Stations Location</a:t>
            </a:r>
            <a:br>
              <a:rPr lang="en-CN" sz="3600" b="1" dirty="0">
                <a:solidFill>
                  <a:prstClr val="black"/>
                </a:solidFill>
                <a:latin typeface="+mj-lt"/>
                <a:ea typeface="+mj-ea"/>
                <a:cs typeface="+mj-cs"/>
              </a:rPr>
            </a:br>
            <a:r>
              <a:rPr lang="en-CN" sz="2000" dirty="0">
                <a:solidFill>
                  <a:prstClr val="black"/>
                </a:solidFill>
                <a:latin typeface="+mj-lt"/>
                <a:ea typeface="+mj-ea"/>
                <a:cs typeface="+mj-cs"/>
              </a:rPr>
              <a:t>Most used stations marked in red </a:t>
            </a:r>
          </a:p>
          <a:p>
            <a:pPr algn="ctr"/>
            <a:r>
              <a:rPr lang="en-CN" sz="2000" dirty="0">
                <a:solidFill>
                  <a:prstClr val="black"/>
                </a:solidFill>
                <a:latin typeface="+mj-lt"/>
                <a:ea typeface="+mj-ea"/>
                <a:cs typeface="+mj-cs"/>
              </a:rPr>
              <a:t> least used </a:t>
            </a:r>
            <a:r>
              <a:rPr lang="en-CN" sz="2000" dirty="0">
                <a:solidFill>
                  <a:prstClr val="black"/>
                </a:solidFill>
                <a:latin typeface="+mj-lt"/>
              </a:rPr>
              <a:t>stations </a:t>
            </a:r>
            <a:r>
              <a:rPr lang="en-CN" sz="2000" dirty="0">
                <a:solidFill>
                  <a:prstClr val="black"/>
                </a:solidFill>
                <a:latin typeface="+mj-lt"/>
                <a:ea typeface="+mj-ea"/>
                <a:cs typeface="+mj-cs"/>
              </a:rPr>
              <a:t>marked in green</a:t>
            </a:r>
            <a:endParaRPr lang="en-CN" sz="2000" dirty="0">
              <a:solidFill>
                <a:schemeClr val="bg2">
                  <a:lumMod val="25000"/>
                </a:schemeClr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C85F4C-18D8-F644-851F-08221B453CC5}"/>
              </a:ext>
            </a:extLst>
          </p:cNvPr>
          <p:cNvSpPr txBox="1"/>
          <p:nvPr/>
        </p:nvSpPr>
        <p:spPr>
          <a:xfrm>
            <a:off x="7963309" y="4074287"/>
            <a:ext cx="4074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b="1" dirty="0"/>
              <a:t>Traffic centered in Manhattan</a:t>
            </a:r>
          </a:p>
        </p:txBody>
      </p:sp>
      <p:pic>
        <p:nvPicPr>
          <p:cNvPr id="16" name="Content Placeholder 15" descr="Map&#10;&#10;Description automatically generated">
            <a:extLst>
              <a:ext uri="{FF2B5EF4-FFF2-40B4-BE49-F238E27FC236}">
                <a16:creationId xmlns:a16="http://schemas.microsoft.com/office/drawing/2014/main" id="{940A67F9-ACC6-7A42-89BA-6FFBD516E8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9818" y="-206167"/>
            <a:ext cx="6182591" cy="7474745"/>
          </a:xfrm>
        </p:spPr>
      </p:pic>
    </p:spTree>
    <p:extLst>
      <p:ext uri="{BB962C8B-B14F-4D97-AF65-F5344CB8AC3E}">
        <p14:creationId xmlns:p14="http://schemas.microsoft.com/office/powerpoint/2010/main" val="3589385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B66AB933-A3DB-9D4E-8178-D69195C71A62}"/>
              </a:ext>
            </a:extLst>
          </p:cNvPr>
          <p:cNvSpPr/>
          <p:nvPr/>
        </p:nvSpPr>
        <p:spPr>
          <a:xfrm>
            <a:off x="990600" y="338328"/>
            <a:ext cx="10210800" cy="1078992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 dirty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rPr>
              <a:t>Ridership Distribution by Day of Week</a:t>
            </a:r>
            <a:endParaRPr lang="en-US" sz="5000" dirty="0">
              <a:solidFill>
                <a:schemeClr val="bg2">
                  <a:lumMod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64F96A-66E0-B842-BB89-C199250F7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201" y="1282789"/>
            <a:ext cx="8352369" cy="5575211"/>
          </a:xfrm>
          <a:prstGeom prst="rect">
            <a:avLst/>
          </a:prstGeom>
        </p:spPr>
      </p:pic>
      <p:sp>
        <p:nvSpPr>
          <p:cNvPr id="8" name="Block Arc 7">
            <a:extLst>
              <a:ext uri="{FF2B5EF4-FFF2-40B4-BE49-F238E27FC236}">
                <a16:creationId xmlns:a16="http://schemas.microsoft.com/office/drawing/2014/main" id="{181E60A6-3EE2-5D41-9433-E2DDCCC743C4}"/>
              </a:ext>
            </a:extLst>
          </p:cNvPr>
          <p:cNvSpPr/>
          <p:nvPr/>
        </p:nvSpPr>
        <p:spPr>
          <a:xfrm rot="9892774">
            <a:off x="9029599" y="4047814"/>
            <a:ext cx="2065866" cy="1761067"/>
          </a:xfrm>
          <a:prstGeom prst="blockArc">
            <a:avLst>
              <a:gd name="adj1" fmla="val 10980056"/>
              <a:gd name="adj2" fmla="val 14820877"/>
              <a:gd name="adj3" fmla="val 4778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B8ACFB-0DE0-3745-9398-8B5FDBB62285}"/>
              </a:ext>
            </a:extLst>
          </p:cNvPr>
          <p:cNvSpPr txBox="1"/>
          <p:nvPr/>
        </p:nvSpPr>
        <p:spPr>
          <a:xfrm>
            <a:off x="10856172" y="5327663"/>
            <a:ext cx="1335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15.76%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93F4C0-3A38-DC4B-A91C-E6AB118C5F8C}"/>
              </a:ext>
            </a:extLst>
          </p:cNvPr>
          <p:cNvSpPr txBox="1"/>
          <p:nvPr/>
        </p:nvSpPr>
        <p:spPr>
          <a:xfrm>
            <a:off x="6972635" y="1890764"/>
            <a:ext cx="4551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b="1" dirty="0">
                <a:latin typeface="+mj-lt"/>
              </a:rPr>
              <a:t>2022 Q1 ridership share by day of week</a:t>
            </a:r>
          </a:p>
        </p:txBody>
      </p:sp>
      <p:pic>
        <p:nvPicPr>
          <p:cNvPr id="20" name="Picture 19" descr="Chart, bar chart&#10;&#10;Description automatically generated with medium confidence">
            <a:extLst>
              <a:ext uri="{FF2B5EF4-FFF2-40B4-BE49-F238E27FC236}">
                <a16:creationId xmlns:a16="http://schemas.microsoft.com/office/drawing/2014/main" id="{69DA7657-A885-2E48-9AEF-AE851B948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39075"/>
            <a:ext cx="7128773" cy="475251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D744608-A719-D047-8BF5-E7AD5EC877D4}"/>
              </a:ext>
            </a:extLst>
          </p:cNvPr>
          <p:cNvSpPr txBox="1"/>
          <p:nvPr/>
        </p:nvSpPr>
        <p:spPr>
          <a:xfrm>
            <a:off x="7368987" y="6138998"/>
            <a:ext cx="4712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b="1" dirty="0"/>
              <a:t>Pricing : Mo = Tu = We = Th = Fr = (St + Sn)</a:t>
            </a:r>
          </a:p>
        </p:txBody>
      </p:sp>
    </p:spTree>
    <p:extLst>
      <p:ext uri="{BB962C8B-B14F-4D97-AF65-F5344CB8AC3E}">
        <p14:creationId xmlns:p14="http://schemas.microsoft.com/office/powerpoint/2010/main" val="506948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FB6A51-FF21-6742-86A1-42634FE948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967" y="1721634"/>
            <a:ext cx="7156862" cy="4771241"/>
          </a:xfrm>
        </p:spPr>
      </p:pic>
      <p:pic>
        <p:nvPicPr>
          <p:cNvPr id="11" name="Picture 10" descr="Chart, pie chart&#10;&#10;Description automatically generated">
            <a:extLst>
              <a:ext uri="{FF2B5EF4-FFF2-40B4-BE49-F238E27FC236}">
                <a16:creationId xmlns:a16="http://schemas.microsoft.com/office/drawing/2014/main" id="{F4F564ED-7B2D-0448-B1EB-FD44139136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634" t="15267" r="19120" b="13629"/>
          <a:stretch/>
        </p:blipFill>
        <p:spPr>
          <a:xfrm>
            <a:off x="7590287" y="2270273"/>
            <a:ext cx="3768437" cy="33548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BD4D573-C15C-FA42-A031-629E897EF4AE}"/>
              </a:ext>
            </a:extLst>
          </p:cNvPr>
          <p:cNvSpPr txBox="1"/>
          <p:nvPr/>
        </p:nvSpPr>
        <p:spPr>
          <a:xfrm>
            <a:off x="7107894" y="5883002"/>
            <a:ext cx="5084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400" b="1" dirty="0"/>
              <a:t>12 t</a:t>
            </a:r>
            <a:r>
              <a:rPr lang="en-US" sz="2400" b="1" dirty="0"/>
              <a:t>o </a:t>
            </a:r>
            <a:r>
              <a:rPr lang="en-CN" sz="2400" b="1" dirty="0"/>
              <a:t>20 = 70% of total daily ridership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132352-4BED-4C43-BF96-2F82F3E26C7D}"/>
              </a:ext>
            </a:extLst>
          </p:cNvPr>
          <p:cNvSpPr txBox="1"/>
          <p:nvPr/>
        </p:nvSpPr>
        <p:spPr>
          <a:xfrm>
            <a:off x="7575443" y="1917065"/>
            <a:ext cx="379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Ridership Share for Entire Week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8921DF1-0111-2249-99B3-E8614204FDD8}"/>
              </a:ext>
            </a:extLst>
          </p:cNvPr>
          <p:cNvSpPr/>
          <p:nvPr/>
        </p:nvSpPr>
        <p:spPr>
          <a:xfrm>
            <a:off x="1623317" y="172439"/>
            <a:ext cx="9020710" cy="1060460"/>
          </a:xfrm>
          <a:prstGeom prst="roundRect">
            <a:avLst/>
          </a:prstGeom>
          <a:solidFill>
            <a:schemeClr val="accent2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Ridership Distribution </a:t>
            </a:r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b</a:t>
            </a:r>
            <a:r>
              <a:rPr lang="en-CN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y Time Period of Day</a:t>
            </a:r>
            <a:br>
              <a:rPr lang="en-CN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</a:br>
            <a:r>
              <a:rPr lang="en-CN" sz="24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(Station 59 ST in 3/21-3/28 one week data)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EEB086-FB0F-364B-AB14-B92CE8FDA728}"/>
              </a:ext>
            </a:extLst>
          </p:cNvPr>
          <p:cNvSpPr txBox="1"/>
          <p:nvPr/>
        </p:nvSpPr>
        <p:spPr>
          <a:xfrm>
            <a:off x="3317730" y="1547733"/>
            <a:ext cx="1213173" cy="369332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CN" b="1" dirty="0">
                <a:solidFill>
                  <a:schemeClr val="accent4"/>
                </a:solidFill>
              </a:rPr>
              <a:t>2022 Q1</a:t>
            </a:r>
          </a:p>
        </p:txBody>
      </p:sp>
    </p:spTree>
    <p:extLst>
      <p:ext uri="{BB962C8B-B14F-4D97-AF65-F5344CB8AC3E}">
        <p14:creationId xmlns:p14="http://schemas.microsoft.com/office/powerpoint/2010/main" val="1951373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pie chart&#10;&#10;Description automatically generated">
            <a:extLst>
              <a:ext uri="{FF2B5EF4-FFF2-40B4-BE49-F238E27FC236}">
                <a16:creationId xmlns:a16="http://schemas.microsoft.com/office/drawing/2014/main" id="{24368C58-CFB4-D54B-86C6-FC2D2D0D89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05048" y="1692505"/>
            <a:ext cx="7378536" cy="4919024"/>
          </a:xfrm>
        </p:spPr>
      </p:pic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157F720C-5457-6A43-ABAD-7083F5B0F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24" y="1673008"/>
            <a:ext cx="7378535" cy="49190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60891D-79B7-BE41-B824-C7E8327FB95C}"/>
              </a:ext>
            </a:extLst>
          </p:cNvPr>
          <p:cNvSpPr txBox="1"/>
          <p:nvPr/>
        </p:nvSpPr>
        <p:spPr>
          <a:xfrm>
            <a:off x="1589809" y="5933538"/>
            <a:ext cx="4732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N" sz="24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D063BC-3271-EC4B-A90C-D4D83EE6334D}"/>
              </a:ext>
            </a:extLst>
          </p:cNvPr>
          <p:cNvSpPr/>
          <p:nvPr/>
        </p:nvSpPr>
        <p:spPr>
          <a:xfrm>
            <a:off x="1936554" y="246471"/>
            <a:ext cx="8810216" cy="1032907"/>
          </a:xfrm>
          <a:prstGeom prst="roundRect">
            <a:avLst/>
          </a:prstGeom>
          <a:solidFill>
            <a:schemeClr val="accent2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Ridership Distribution </a:t>
            </a:r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b</a:t>
            </a:r>
            <a:r>
              <a:rPr lang="en-CN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y Time Period of Day</a:t>
            </a:r>
            <a:br>
              <a:rPr lang="en-CN" sz="36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</a:br>
            <a:r>
              <a:rPr lang="en-CN" sz="2400" b="1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(Station 59 ST in 3/21-3/28 one week data)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31B46AA-6430-A540-87F0-47348256429F}"/>
              </a:ext>
            </a:extLst>
          </p:cNvPr>
          <p:cNvSpPr/>
          <p:nvPr/>
        </p:nvSpPr>
        <p:spPr>
          <a:xfrm>
            <a:off x="4047067" y="4813495"/>
            <a:ext cx="4063816" cy="258618"/>
          </a:xfrm>
          <a:prstGeom prst="rightArrow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E90ED00C-0E8D-6B42-8C05-D5C00B4A5EBE}"/>
              </a:ext>
            </a:extLst>
          </p:cNvPr>
          <p:cNvSpPr/>
          <p:nvPr/>
        </p:nvSpPr>
        <p:spPr>
          <a:xfrm>
            <a:off x="4817802" y="4282493"/>
            <a:ext cx="4378037" cy="258618"/>
          </a:xfrm>
          <a:prstGeom prst="rightArrow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2077789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{E0B878EC-DA1A-744A-A3F8-506AA7F2D370}tf10001120</Template>
  <TotalTime>2071</TotalTime>
  <Words>423</Words>
  <Application>Microsoft Macintosh PowerPoint</Application>
  <PresentationFormat>Widescreen</PresentationFormat>
  <Paragraphs>63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Parcel</vt:lpstr>
      <vt:lpstr>NYC Subway Ridership Analysis</vt:lpstr>
      <vt:lpstr>PowerPoint Presentation</vt:lpstr>
      <vt:lpstr>Methodology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Yuan, Xiaorui</dc:creator>
  <cp:lastModifiedBy>Yuan, Xiaorui</cp:lastModifiedBy>
  <cp:revision>40</cp:revision>
  <dcterms:created xsi:type="dcterms:W3CDTF">2022-04-18T18:55:07Z</dcterms:created>
  <dcterms:modified xsi:type="dcterms:W3CDTF">2022-04-20T08:43:45Z</dcterms:modified>
</cp:coreProperties>
</file>

<file path=docProps/thumbnail.jpeg>
</file>